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9" r:id="rId3"/>
    <p:sldId id="290" r:id="rId4"/>
    <p:sldId id="291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263" r:id="rId24"/>
    <p:sldId id="265" r:id="rId25"/>
    <p:sldId id="266" r:id="rId26"/>
    <p:sldId id="293" r:id="rId27"/>
    <p:sldId id="292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3C3"/>
    <a:srgbClr val="6F6F6F"/>
    <a:srgbClr val="B9B9B9"/>
    <a:srgbClr val="FFE699"/>
    <a:srgbClr val="B4C7E7"/>
    <a:srgbClr val="545454"/>
    <a:srgbClr val="79AC78"/>
    <a:srgbClr val="E1EFD9"/>
    <a:srgbClr val="D5E9C9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81" autoAdjust="0"/>
    <p:restoredTop sz="94660"/>
  </p:normalViewPr>
  <p:slideViewPr>
    <p:cSldViewPr snapToGrid="0">
      <p:cViewPr varScale="1">
        <p:scale>
          <a:sx n="63" d="100"/>
          <a:sy n="63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8D-4EB9-883D-E5C0B9B73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2-4CB3-BE82-8E9E31B89A2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2-4CB3-BE82-8E9E31B89A2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72-4CB3-BE82-8E9E31B89A2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72-4CB3-BE82-8E9E31B89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2-4CB3-BE82-8E9E31B89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3-4521-9E70-63B4EECD9C2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3-4521-9E70-63B4EECD9C2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3-4521-9E70-63B4EECD9C2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3-4521-9E70-63B4EECD9C24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3-4521-9E70-63B4EECD9C2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3-4521-9E70-63B4EECD9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4521-9E70-63B4EECD9C2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D1-42C7-AB87-3789431DFD3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3D1-42C7-AB87-3789431DFD3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0-4A9E-8D5A-544AF91D5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4-4730-BCA6-F32AFDD4F65F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4-4730-BCA6-F32AFDD4F6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24-4730-BCA6-F32AFDD4F65F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24-4730-BCA6-F32AFDD4F65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4-4730-BCA6-F32AFDD4F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30-40E7-84CF-36B12F9068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30-40E7-84CF-36B12F90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0-40E7-84CF-36B12F9068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81-4E79-A752-DD41AEF7251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81-4E79-A752-DD41AEF725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81-4E79-A752-DD41AEF72513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81-4E79-A752-DD41AEF7251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1-4E79-A752-DD41AEF72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E-4F75-89BE-6FED849813E7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E-4F75-89BE-6FED849813E7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E-4F75-89BE-6FED849813E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24E-4F75-89BE-6FED849813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24E-4F75-89BE-6FED849813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4E-4F75-89BE-6FED84981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4E-4F75-89BE-6FED849813E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F6-44A6-8B3D-B54EBD24006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D-4B54-BE81-7505C248E4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99-410C-8C41-2601B3BD5F4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9-410C-8C41-2601B3BD5F4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9-410C-8C41-2601B3BD5F4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99-410C-8C41-2601B3BD5F4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99-410C-8C41-2601B3BD5F4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699-410C-8C41-2601B3BD5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99-410C-8C41-2601B3BD5F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7-4B8B-BD72-D0B7B54EF828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7-4B8B-BD72-D0B7B54EF828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B7-4B8B-BD72-D0B7B54EF828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B7-4B8B-BD72-D0B7B54EF8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7-4B8B-BD72-D0B7B54E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B99-4574-AF98-2FEB397AED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8-415D-A2FE-D85B47268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4624E3-7151-DC20-8023-CAD4BB2FED5E}"/>
              </a:ext>
            </a:extLst>
          </p:cNvPr>
          <p:cNvSpPr/>
          <p:nvPr/>
        </p:nvSpPr>
        <p:spPr>
          <a:xfrm>
            <a:off x="-1" y="1"/>
            <a:ext cx="12192000" cy="6857999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5AE57F-40D7-1325-9240-BE8FCC05CB79}"/>
              </a:ext>
            </a:extLst>
          </p:cNvPr>
          <p:cNvSpPr/>
          <p:nvPr/>
        </p:nvSpPr>
        <p:spPr>
          <a:xfrm>
            <a:off x="0" y="1430676"/>
            <a:ext cx="12192000" cy="399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01" y="2121228"/>
            <a:ext cx="9144000" cy="900327"/>
          </a:xfrm>
        </p:spPr>
        <p:txBody>
          <a:bodyPr anchor="ctr">
            <a:normAutofit/>
          </a:bodyPr>
          <a:lstStyle/>
          <a:p>
            <a:r>
              <a:rPr lang="ko-KR" altLang="en-US" sz="4400" dirty="0">
                <a:solidFill>
                  <a:schemeClr val="tx1"/>
                </a:solidFill>
              </a:rPr>
              <a:t>세종특별자치시 출퇴근 버스 노선 제안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76401" y="3066835"/>
            <a:ext cx="9144000" cy="529520"/>
          </a:xfrm>
        </p:spPr>
        <p:txBody>
          <a:bodyPr>
            <a:no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세종특별자치시 인구 밀집 지역 버스 노선 설계</a:t>
            </a:r>
          </a:p>
        </p:txBody>
      </p:sp>
      <p:pic>
        <p:nvPicPr>
          <p:cNvPr id="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4BDEE0-543F-5FEA-8FB7-7E459CDFC3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4894026" y="3817250"/>
            <a:ext cx="2403948" cy="108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9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43D8D24-7FF4-9BD9-D260-4140FE68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9852773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DB6BCD-22B2-6C6A-AB7D-2EEAEDFB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95135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09348A-7F71-0AEE-F294-C51D6CF81D78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64D6DF-3347-4468-BB65-B383EF739A6C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60A6E8-2A21-9C3F-1773-7594F690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5320210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08703AD-2D74-8AC4-FFE7-D2E609E55567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565ED9CF-6D61-6675-4720-8EF633A75734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B7B245-EC44-CDC6-5496-4FCDD89CD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8A87790-8B57-EC7F-1934-52ADABE945D7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882C29-72FA-24A1-833F-18A3D599A214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185652-1E54-5FF5-E922-F69A52708CF8}"/>
              </a:ext>
            </a:extLst>
          </p:cNvPr>
          <p:cNvSpPr txBox="1"/>
          <p:nvPr/>
        </p:nvSpPr>
        <p:spPr>
          <a:xfrm>
            <a:off x="7605127" y="6611936"/>
            <a:ext cx="413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교통 빅데이터 분석 시스템</a:t>
            </a:r>
          </a:p>
          <a:p>
            <a:pPr algn="r"/>
            <a:endParaRPr lang="ko-KR" altLang="en-US" sz="900" dirty="0">
              <a:solidFill>
                <a:srgbClr val="54545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 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506638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547017" y="6284797"/>
            <a:ext cx="1878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4545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38DA5-84B1-7C44-82F0-16801A2B4E0C}"/>
              </a:ext>
            </a:extLst>
          </p:cNvPr>
          <p:cNvSpPr txBox="1"/>
          <p:nvPr/>
        </p:nvSpPr>
        <p:spPr>
          <a:xfrm>
            <a:off x="9144000" y="6643021"/>
            <a:ext cx="4139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9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 2023년 8월 말 기준 인구현황(외국인 포함)</a:t>
            </a:r>
          </a:p>
          <a:p>
            <a:pPr algn="r"/>
            <a:endParaRPr lang="ko-KR" altLang="en-US" sz="900" dirty="0">
              <a:solidFill>
                <a:srgbClr val="54545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649295"/>
            <a:ext cx="3783947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운영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(7:00-10:00 , 17:00-20:00)</a:t>
            </a:r>
          </a:p>
          <a:p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</a:t>
            </a:r>
            <a: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4-5km 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구간 왕복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"대중교통 이용이 불편한 지역“</a:t>
            </a:r>
            <a:r>
              <a:rPr kumimoji="0" lang="en-US" altLang="ko-KR" sz="16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세종시 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1073587" y="4406461"/>
            <a:ext cx="279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rgbClr val="37415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rgbClr val="37415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rgbClr val="3741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6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기본 정보 및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806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278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90816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6094781" y="2881697"/>
                <a:ext cx="137056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781" y="2881697"/>
                <a:ext cx="137056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6042716" y="3717088"/>
                <a:ext cx="284526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716" y="3717088"/>
                <a:ext cx="2845266" cy="1200329"/>
              </a:xfrm>
              <a:prstGeom prst="rect">
                <a:avLst/>
              </a:prstGeom>
              <a:blipFill>
                <a:blip r:embed="rId4"/>
                <a:stretch>
                  <a:fillRect l="-428" t="-2030"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43307" y="4862976"/>
            <a:ext cx="357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649999"/>
            <a:ext cx="5031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8778862" y="6569356"/>
            <a:ext cx="3327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437317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220482" y="3080314"/>
                <a:ext cx="841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482" y="3080314"/>
                <a:ext cx="841577" cy="276999"/>
              </a:xfrm>
              <a:prstGeom prst="rect">
                <a:avLst/>
              </a:prstGeom>
              <a:blipFill>
                <a:blip r:embed="rId4"/>
                <a:stretch>
                  <a:fillRect l="-4348" t="-2174" r="-5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151196" y="3755340"/>
                <a:ext cx="30156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196" y="3755340"/>
                <a:ext cx="3015634" cy="646331"/>
              </a:xfrm>
              <a:prstGeom prst="rect">
                <a:avLst/>
              </a:prstGeom>
              <a:blipFill>
                <a:blip r:embed="rId5"/>
                <a:stretch>
                  <a:fillRect t="-2830" b="-16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56948" y="5189691"/>
            <a:ext cx="364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96005" y="1437317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29731" y="3725914"/>
                <a:ext cx="27267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1" y="3725914"/>
                <a:ext cx="2726708" cy="923330"/>
              </a:xfrm>
              <a:prstGeom prst="rect">
                <a:avLst/>
              </a:prstGeom>
              <a:blipFill>
                <a:blip r:embed="rId6"/>
                <a:stretch>
                  <a:fillRect t="-1974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846316" y="2918930"/>
                <a:ext cx="8479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2918930"/>
                <a:ext cx="847989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762001" y="4917555"/>
            <a:ext cx="342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53007" y="1842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030604"/>
              </p:ext>
            </p:extLst>
          </p:nvPr>
        </p:nvGraphicFramePr>
        <p:xfrm>
          <a:off x="3966849" y="2316992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842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 내 버스 정류장을 통과한 총 버스 대수 </a:t>
            </a:r>
            <a:endParaRPr lang="ko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394902"/>
              </p:ext>
            </p:extLst>
          </p:nvPr>
        </p:nvGraphicFramePr>
        <p:xfrm>
          <a:off x="9676975" y="2316990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55626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57809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60830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46F6CC-1E0F-046C-BA82-02157C068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" b="3691"/>
          <a:stretch/>
        </p:blipFill>
        <p:spPr>
          <a:xfrm>
            <a:off x="920470" y="3807870"/>
            <a:ext cx="4468634" cy="285281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30878"/>
              </p:ext>
            </p:extLst>
          </p:nvPr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170126" y="1304554"/>
            <a:ext cx="1514475" cy="26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96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D22EAFB-4DC5-AD62-1DB3-006121226EB8}"/>
              </a:ext>
            </a:extLst>
          </p:cNvPr>
          <p:cNvSpPr/>
          <p:nvPr/>
        </p:nvSpPr>
        <p:spPr>
          <a:xfrm>
            <a:off x="5376860" y="5180699"/>
            <a:ext cx="5675667" cy="148773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출퇴근 시간대 교통 혼잡 개선 효과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노선 차내 혼잡 정도 개선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버스 대기 시간 단축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5" y="1556658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서울시 다람쥐버스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8EC96-AA0B-3F22-BA45-B4647F086FBC}"/>
              </a:ext>
            </a:extLst>
          </p:cNvPr>
          <p:cNvSpPr txBox="1"/>
          <p:nvPr/>
        </p:nvSpPr>
        <p:spPr>
          <a:xfrm>
            <a:off x="975360" y="1886188"/>
            <a:ext cx="915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br>
              <a:rPr lang="en-US" altLang="ko-KR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06F2A1C-8D61-3B50-0BDC-E1C574966843}"/>
              </a:ext>
            </a:extLst>
          </p:cNvPr>
          <p:cNvSpPr txBox="1">
            <a:spLocks/>
          </p:cNvSpPr>
          <p:nvPr/>
        </p:nvSpPr>
        <p:spPr>
          <a:xfrm>
            <a:off x="858565" y="1166133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|</a:t>
            </a:r>
            <a:r>
              <a:rPr lang="ko-KR" altLang="en-US" dirty="0"/>
              <a:t>비슷한 사례</a:t>
            </a:r>
          </a:p>
        </p:txBody>
      </p:sp>
      <p:pic>
        <p:nvPicPr>
          <p:cNvPr id="2050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5F6B693D-44E8-2937-BFAF-E3BA456C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" y="320935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1975AAD-230B-895A-593B-203336804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274" y="284591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707070"/>
                </a:solidFill>
                <a:effectLst/>
                <a:latin typeface="Arial" panose="020B0604020202020204" pitchFamily="34" charset="0"/>
                <a:ea typeface="Nanum Gothic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AD659-304F-86DF-CF30-D8CBB6200819}"/>
              </a:ext>
            </a:extLst>
          </p:cNvPr>
          <p:cNvSpPr txBox="1"/>
          <p:nvPr/>
        </p:nvSpPr>
        <p:spPr>
          <a:xfrm>
            <a:off x="3923810" y="2923044"/>
            <a:ext cx="8839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서울시 </a:t>
            </a:r>
            <a:r>
              <a:rPr lang="en-US" altLang="ko-KR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  <a:r>
              <a:rPr lang="ko-KR" altLang="en-US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다람쥐버스</a:t>
            </a:r>
            <a:r>
              <a:rPr lang="en-US" altLang="ko-KR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 </a:t>
            </a:r>
            <a:r>
              <a:rPr lang="ko-KR" altLang="en-US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지속가능 교통도시평가 최우수정책상 수상</a:t>
            </a:r>
            <a:br>
              <a:rPr lang="en-US" altLang="ko-KR" b="1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1"/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</a:t>
            </a:r>
            <a:b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 latinLnBrk="1"/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- 95%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 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급증해 </a:t>
            </a:r>
            <a:r>
              <a:rPr lang="en-US" altLang="ko-KR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이희택</a:t>
            </a:r>
            <a:r>
              <a:rPr lang="en-US" altLang="ko-KR" sz="1800" dirty="0"/>
              <a:t>, "</a:t>
            </a:r>
            <a:r>
              <a:rPr lang="ko-KR" altLang="en-US" sz="1800" dirty="0"/>
              <a:t>세종시 행복도시 </a:t>
            </a:r>
            <a:r>
              <a:rPr lang="en-US" altLang="ko-KR" sz="1800" dirty="0"/>
              <a:t>'</a:t>
            </a:r>
            <a:r>
              <a:rPr lang="ko-KR" altLang="en-US" sz="1800" dirty="0"/>
              <a:t>교통망 혁신</a:t>
            </a:r>
            <a:r>
              <a:rPr lang="en-US" altLang="ko-KR" sz="1800" dirty="0"/>
              <a:t>'... 2023</a:t>
            </a:r>
            <a:r>
              <a:rPr lang="ko-KR" altLang="en-US" sz="1800" dirty="0"/>
              <a:t>년 실험적 시도는</a:t>
            </a:r>
            <a:r>
              <a:rPr lang="en-US" altLang="ko-KR" sz="1800" dirty="0"/>
              <a:t>",  </a:t>
            </a:r>
            <a:r>
              <a:rPr lang="ko-KR" altLang="en-US" sz="1800" dirty="0" err="1"/>
              <a:t>디트</a:t>
            </a:r>
            <a:r>
              <a:rPr lang="en-US" altLang="ko-KR" sz="1800" dirty="0"/>
              <a:t>news24,23.01.23, https://www.sjpost.co.kr/news/articleView.html?idxno=55025</a:t>
            </a:r>
          </a:p>
          <a:p>
            <a:r>
              <a:rPr lang="en-US" altLang="ko-KR" sz="1800" dirty="0"/>
              <a:t>2021</a:t>
            </a:r>
            <a:r>
              <a:rPr lang="ko-KR" altLang="en-US" sz="1800" dirty="0"/>
              <a:t>년 세종시 내부 교통망 서비스 수준</a:t>
            </a:r>
            <a:r>
              <a:rPr lang="en-US" altLang="ko-KR" sz="1800" dirty="0"/>
              <a:t>(LOS) </a:t>
            </a:r>
            <a:r>
              <a:rPr lang="ko-KR" altLang="en-US" sz="1800" dirty="0"/>
              <a:t>분석 현황 </a:t>
            </a:r>
            <a:r>
              <a:rPr lang="en-US" altLang="ko-KR" sz="1800" dirty="0"/>
              <a:t>,</a:t>
            </a:r>
            <a:r>
              <a:rPr lang="ko-KR" altLang="en-US" sz="1800" dirty="0"/>
              <a:t>세종시 제공</a:t>
            </a:r>
            <a:endParaRPr lang="en-US" altLang="ko-KR" sz="1800" dirty="0"/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 2023년 8월 말 기준 인구현황(외국인 포함)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세종통계포털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통계청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KOSIS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국가통계포털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800" dirty="0" err="1"/>
              <a:t>이희택</a:t>
            </a:r>
            <a:r>
              <a:rPr lang="en-US" altLang="ko-KR" sz="1800" dirty="0"/>
              <a:t>, "</a:t>
            </a:r>
            <a:r>
              <a:rPr lang="ko-KR" altLang="en-US" sz="1800" dirty="0"/>
              <a:t>꽉 막힌 ‘세종시 도로’</a:t>
            </a:r>
            <a:r>
              <a:rPr lang="en-US" altLang="ko-KR" sz="1800" dirty="0"/>
              <a:t>, </a:t>
            </a:r>
            <a:r>
              <a:rPr lang="ko-KR" altLang="en-US" sz="1800" dirty="0"/>
              <a:t>어디부터 </a:t>
            </a:r>
            <a:r>
              <a:rPr lang="ko-KR" altLang="en-US" sz="1800" dirty="0" err="1"/>
              <a:t>뚫어야할까</a:t>
            </a:r>
            <a:r>
              <a:rPr lang="en-US" altLang="ko-KR" sz="1800" dirty="0"/>
              <a:t>(</a:t>
            </a:r>
            <a:r>
              <a:rPr lang="ko-KR" altLang="en-US" sz="1800" dirty="0"/>
              <a:t>上</a:t>
            </a:r>
            <a:r>
              <a:rPr lang="en-US" altLang="ko-KR" sz="1800" dirty="0"/>
              <a:t>)", </a:t>
            </a:r>
            <a:r>
              <a:rPr lang="ko-KR" altLang="en-US" sz="1800" dirty="0" err="1"/>
              <a:t>디트</a:t>
            </a:r>
            <a:r>
              <a:rPr lang="en-US" altLang="ko-KR" sz="1800" dirty="0"/>
              <a:t>news24, 21.07.15, https://www.dtnews24.com/news/articleView.html?idxno=708717</a:t>
            </a:r>
            <a:endParaRPr lang="ko-KR" altLang="en-US" sz="1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5EA63E-BBE6-D9B6-9223-43262E7EDEC9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142ECC8-EA43-7A40-7CFA-F2DEE4BEA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7367342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48B881-85ED-98F6-ACAC-0B7B20EF65C5}"/>
              </a:ext>
            </a:extLst>
          </p:cNvPr>
          <p:cNvSpPr txBox="1"/>
          <p:nvPr/>
        </p:nvSpPr>
        <p:spPr>
          <a:xfrm>
            <a:off x="6254385" y="5993409"/>
            <a:ext cx="4461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6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487B-CA86-7729-0A91-36ACD0190E78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8" name="Picture 4" descr="확대이미지">
            <a:extLst>
              <a:ext uri="{FF2B5EF4-FFF2-40B4-BE49-F238E27FC236}">
                <a16:creationId xmlns:a16="http://schemas.microsoft.com/office/drawing/2014/main" id="{72B220F0-71FA-0666-E131-DB857763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6BABC-1FB3-96C2-8202-F97931DF3E9E}"/>
              </a:ext>
            </a:extLst>
          </p:cNvPr>
          <p:cNvSpPr txBox="1"/>
          <p:nvPr/>
        </p:nvSpPr>
        <p:spPr>
          <a:xfrm>
            <a:off x="7682723" y="663637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C55612F-168F-0DAA-6D8D-7F3D075482D0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F2D25A59-8232-D80E-E1AC-3624D86054E3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054F6-A56E-2217-942E-77A154665695}"/>
              </a:ext>
            </a:extLst>
          </p:cNvPr>
          <p:cNvSpPr txBox="1"/>
          <p:nvPr/>
        </p:nvSpPr>
        <p:spPr>
          <a:xfrm>
            <a:off x="7387361" y="5580236"/>
            <a:ext cx="3341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1026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B6F366B9-850D-C607-E20C-2C8CC8F1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DA0A9D-CB66-F040-4525-87D76A41F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7733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08092E-FFA6-36A6-F253-3B1E54DA786D}"/>
              </a:ext>
            </a:extLst>
          </p:cNvPr>
          <p:cNvSpPr txBox="1"/>
          <p:nvPr/>
        </p:nvSpPr>
        <p:spPr>
          <a:xfrm>
            <a:off x="7605127" y="6558433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96ABCA-1419-D533-AD7D-BE1A2ACF552A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2A3F1CA-DAD0-8B6E-6E84-DBF796E1C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020799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76527BB-BD65-79E3-730C-05AB3530E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0675194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88280E7E-E2F3-93EC-B66D-9E5C8B28714C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11C36-97BA-E975-98F8-56A6E25BE52E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91C57FA-6AB2-EA8B-A5F8-E956C592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758333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36BB28-1EEB-A8A1-E22D-604FEC3846E9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97E1D4-7C36-F1CB-E95F-A4CA5140F66B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25B2E91-20F3-BB8C-5460-26CE2F9B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181747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EA4AB70-BD97-31F8-47D0-25B7E6D1B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814993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13D64AC-D994-5A9F-7FEC-1DC3CD4922DF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B833BC7-57D2-AD7D-8FAD-CCC14356332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421946D-0FF5-370E-0303-4D84CF43C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557214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148F67-FC28-3168-5BF8-798A0B722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8357574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CA8E17-4CAA-041A-9403-17AF0DA48D3C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B84197-36FA-06F3-0110-12D667ABD24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E20ABDDD-CCC3-209E-02D2-15F185E8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69042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FF7CF8-1481-9EE3-4CF9-1E986372681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9A97E29-3FE0-F1E8-90D8-7D8BC16A88BE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2210</Words>
  <Application>Microsoft Office PowerPoint</Application>
  <PresentationFormat>와이드스크린</PresentationFormat>
  <Paragraphs>815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1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207</cp:revision>
  <dcterms:created xsi:type="dcterms:W3CDTF">2023-09-25T03:50:00Z</dcterms:created>
  <dcterms:modified xsi:type="dcterms:W3CDTF">2023-09-29T07:46:19Z</dcterms:modified>
</cp:coreProperties>
</file>